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Bertinelli" userId="8da72d769751606c" providerId="LiveId" clId="{2CFF1DDC-D0A8-4DFE-B84B-9337DD601789}"/>
    <pc:docChg chg="modSld">
      <pc:chgData name="Lorenzo Bertinelli" userId="8da72d769751606c" providerId="LiveId" clId="{2CFF1DDC-D0A8-4DFE-B84B-9337DD601789}" dt="2024-09-16T13:36:25.806" v="12" actId="20577"/>
      <pc:docMkLst>
        <pc:docMk/>
      </pc:docMkLst>
      <pc:sldChg chg="modSp mod">
        <pc:chgData name="Lorenzo Bertinelli" userId="8da72d769751606c" providerId="LiveId" clId="{2CFF1DDC-D0A8-4DFE-B84B-9337DD601789}" dt="2024-09-16T13:36:25.806" v="12" actId="20577"/>
        <pc:sldMkLst>
          <pc:docMk/>
          <pc:sldMk cId="0" sldId="258"/>
        </pc:sldMkLst>
        <pc:spChg chg="mod">
          <ac:chgData name="Lorenzo Bertinelli" userId="8da72d769751606c" providerId="LiveId" clId="{2CFF1DDC-D0A8-4DFE-B84B-9337DD601789}" dt="2024-09-16T13:36:25.806" v="12" actId="20577"/>
          <ac:spMkLst>
            <pc:docMk/>
            <pc:sldMk cId="0" sldId="258"/>
            <ac:spMk id="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4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641991"/>
            <a:ext cx="7415927" cy="37852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452"/>
              </a:lnSpc>
              <a:buNone/>
            </a:pPr>
            <a:r>
              <a:rPr lang="en-US" sz="5962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Tre libri, tre temi: Un viaggio nella letteratura contemporanea</a:t>
            </a:r>
            <a:endParaRPr lang="en-US" sz="5962" dirty="0"/>
          </a:p>
        </p:txBody>
      </p:sp>
      <p:sp>
        <p:nvSpPr>
          <p:cNvPr id="6" name="Text 2"/>
          <p:cNvSpPr/>
          <p:nvPr/>
        </p:nvSpPr>
        <p:spPr>
          <a:xfrm>
            <a:off x="6350437" y="5797510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Esploriamo tre opere letterarie italiane, ognuna delle quali offre una prospettiva unica sulla condizione umana e la ricerca di senso.</a:t>
            </a:r>
            <a:endParaRPr lang="en-US" sz="1944" dirty="0"/>
          </a:p>
        </p:txBody>
      </p:sp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3162" y="765929"/>
            <a:ext cx="7610475" cy="12170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792"/>
              </a:lnSpc>
              <a:buNone/>
            </a:pPr>
            <a:r>
              <a:rPr lang="en-US" sz="3834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Uno, nessuno e centomila di Luigi Pirandello</a:t>
            </a:r>
            <a:endParaRPr lang="en-US" sz="3834" dirty="0"/>
          </a:p>
        </p:txBody>
      </p:sp>
      <p:sp>
        <p:nvSpPr>
          <p:cNvPr id="6" name="Shape 2"/>
          <p:cNvSpPr/>
          <p:nvPr/>
        </p:nvSpPr>
        <p:spPr>
          <a:xfrm>
            <a:off x="6253162" y="2311598"/>
            <a:ext cx="3695700" cy="2992279"/>
          </a:xfrm>
          <a:prstGeom prst="roundRect">
            <a:avLst>
              <a:gd name="adj" fmla="val 307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7" name="Text 3"/>
          <p:cNvSpPr/>
          <p:nvPr/>
        </p:nvSpPr>
        <p:spPr>
          <a:xfrm>
            <a:off x="6479858" y="2538293"/>
            <a:ext cx="3242310" cy="6086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frammentazione dell'identità</a:t>
            </a:r>
            <a:endParaRPr lang="en-US" sz="1917" dirty="0"/>
          </a:p>
        </p:txBody>
      </p:sp>
      <p:sp>
        <p:nvSpPr>
          <p:cNvPr id="8" name="Text 4"/>
          <p:cNvSpPr/>
          <p:nvPr/>
        </p:nvSpPr>
        <p:spPr>
          <a:xfrm>
            <a:off x="6479858" y="3278386"/>
            <a:ext cx="3242310" cy="1752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di Pirandello esplora come la nostra percezione di noi stessi sia fortemente condizionata dalla visione e dai giudizi degli altri.</a:t>
            </a:r>
            <a:endParaRPr lang="en-US" sz="1725" dirty="0"/>
          </a:p>
        </p:txBody>
      </p:sp>
      <p:sp>
        <p:nvSpPr>
          <p:cNvPr id="9" name="Shape 5"/>
          <p:cNvSpPr/>
          <p:nvPr/>
        </p:nvSpPr>
        <p:spPr>
          <a:xfrm>
            <a:off x="10167938" y="2311598"/>
            <a:ext cx="3695700" cy="2992279"/>
          </a:xfrm>
          <a:prstGeom prst="roundRect">
            <a:avLst>
              <a:gd name="adj" fmla="val 307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0" name="Text 6"/>
          <p:cNvSpPr/>
          <p:nvPr/>
        </p:nvSpPr>
        <p:spPr>
          <a:xfrm>
            <a:off x="10394633" y="2538293"/>
            <a:ext cx="2434352" cy="304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ricerca del sé</a:t>
            </a:r>
            <a:endParaRPr lang="en-US" sz="1917" dirty="0"/>
          </a:p>
        </p:txBody>
      </p:sp>
      <p:sp>
        <p:nvSpPr>
          <p:cNvPr id="11" name="Text 7"/>
          <p:cNvSpPr/>
          <p:nvPr/>
        </p:nvSpPr>
        <p:spPr>
          <a:xfrm>
            <a:off x="10394633" y="2974062"/>
            <a:ext cx="3242310" cy="2103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protagonista, Vitangelo Moscarda, intraprende un viaggio introspettivo per scoprire la sua vera identità, al di là delle molteplici immagini riflesse dagli altri.</a:t>
            </a:r>
            <a:endParaRPr lang="en-US" sz="1725" dirty="0"/>
          </a:p>
        </p:txBody>
      </p:sp>
      <p:sp>
        <p:nvSpPr>
          <p:cNvPr id="12" name="Shape 8"/>
          <p:cNvSpPr/>
          <p:nvPr/>
        </p:nvSpPr>
        <p:spPr>
          <a:xfrm>
            <a:off x="6253162" y="5522952"/>
            <a:ext cx="7610475" cy="1940719"/>
          </a:xfrm>
          <a:prstGeom prst="roundRect">
            <a:avLst>
              <a:gd name="adj" fmla="val 474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3" name="Text 9"/>
          <p:cNvSpPr/>
          <p:nvPr/>
        </p:nvSpPr>
        <p:spPr>
          <a:xfrm>
            <a:off x="6479858" y="5749647"/>
            <a:ext cx="2878098" cy="3043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96"/>
              </a:lnSpc>
              <a:buNone/>
            </a:pPr>
            <a:r>
              <a:rPr lang="en-US" sz="191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realtà come costruzione</a:t>
            </a:r>
            <a:endParaRPr lang="en-US" sz="1917" dirty="0"/>
          </a:p>
        </p:txBody>
      </p:sp>
      <p:sp>
        <p:nvSpPr>
          <p:cNvPr id="14" name="Text 10"/>
          <p:cNvSpPr/>
          <p:nvPr/>
        </p:nvSpPr>
        <p:spPr>
          <a:xfrm>
            <a:off x="6479858" y="6185416"/>
            <a:ext cx="7157085" cy="1051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mette in discussione la nozione di una realtà oggettiva, suggerendo che la nostra percezione della realtà è in realtà una costruzione soggettiva.</a:t>
            </a:r>
            <a:endParaRPr lang="en-US" sz="1725" dirty="0"/>
          </a:p>
        </p:txBody>
      </p:sp>
      <p:pic>
        <p:nvPicPr>
          <p:cNvPr id="15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Text 1"/>
          <p:cNvSpPr/>
          <p:nvPr/>
        </p:nvSpPr>
        <p:spPr>
          <a:xfrm>
            <a:off x="864037" y="2095857"/>
            <a:ext cx="8964335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Noi siamo tempesta di Michela Murgia</a:t>
            </a:r>
            <a:endParaRPr lang="en-US" sz="4320" dirty="0"/>
          </a:p>
        </p:txBody>
      </p:sp>
      <p:sp>
        <p:nvSpPr>
          <p:cNvPr id="5" name="Text 2"/>
          <p:cNvSpPr/>
          <p:nvPr/>
        </p:nvSpPr>
        <p:spPr>
          <a:xfrm>
            <a:off x="864037" y="3398758"/>
            <a:ext cx="3351967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L'importanza della comunità</a:t>
            </a:r>
            <a:endParaRPr lang="en-US" sz="2160" dirty="0"/>
          </a:p>
        </p:txBody>
      </p:sp>
      <p:sp>
        <p:nvSpPr>
          <p:cNvPr id="6" name="Text 3"/>
          <p:cNvSpPr/>
          <p:nvPr/>
        </p:nvSpPr>
        <p:spPr>
          <a:xfrm>
            <a:off x="864037" y="39884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di Murgia sottolinea il valore di creare legami e solidarietà all'interno di una comunità, specialmente per i più vulnerabili.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398758"/>
            <a:ext cx="2743200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forza del collettivo</a:t>
            </a:r>
            <a:endParaRPr lang="en-US" sz="2160" dirty="0"/>
          </a:p>
        </p:txBody>
      </p:sp>
      <p:sp>
        <p:nvSpPr>
          <p:cNvPr id="8" name="Text 5"/>
          <p:cNvSpPr/>
          <p:nvPr/>
        </p:nvSpPr>
        <p:spPr>
          <a:xfrm>
            <a:off x="5372695" y="39884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personaggi del romanzo dimostrano che unendosi, possono affrontare sfide e crisi con maggiore efficacia.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398758"/>
            <a:ext cx="3898821" cy="685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6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resilienza di fronte all'avversità</a:t>
            </a:r>
            <a:endParaRPr lang="en-US" sz="2160" dirty="0"/>
          </a:p>
        </p:txBody>
      </p:sp>
      <p:sp>
        <p:nvSpPr>
          <p:cNvPr id="10" name="Text 7"/>
          <p:cNvSpPr/>
          <p:nvPr/>
        </p:nvSpPr>
        <p:spPr>
          <a:xfrm>
            <a:off x="9881354" y="43313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esplora come le </a:t>
            </a:r>
            <a:r>
              <a:rPr lang="en-US" sz="1944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persone </a:t>
            </a: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possono trovare la forza di resistere e ricostruire le proprie vite.</a:t>
            </a:r>
            <a:endParaRPr lang="en-US" sz="1944" dirty="0"/>
          </a:p>
        </p:txBody>
      </p:sp>
      <p:pic>
        <p:nvPicPr>
          <p:cNvPr id="1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03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2489" y="3758565"/>
            <a:ext cx="10512862" cy="684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90"/>
              </a:lnSpc>
              <a:buNone/>
            </a:pPr>
            <a:r>
              <a:rPr lang="en-US" sz="4312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L'arte di essere fragili di Alessandro D'Avenia</a:t>
            </a:r>
            <a:endParaRPr lang="en-US" sz="4312" dirty="0"/>
          </a:p>
        </p:txBody>
      </p:sp>
      <p:sp>
        <p:nvSpPr>
          <p:cNvPr id="6" name="Shape 2"/>
          <p:cNvSpPr/>
          <p:nvPr/>
        </p:nvSpPr>
        <p:spPr>
          <a:xfrm>
            <a:off x="862489" y="5089684"/>
            <a:ext cx="554355" cy="554355"/>
          </a:xfrm>
          <a:prstGeom prst="roundRect">
            <a:avLst>
              <a:gd name="adj" fmla="val 18671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7" name="Text 3"/>
          <p:cNvSpPr/>
          <p:nvPr/>
        </p:nvSpPr>
        <p:spPr>
          <a:xfrm>
            <a:off x="1081802" y="5202555"/>
            <a:ext cx="115729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7"/>
              </a:lnSpc>
              <a:buNone/>
            </a:pPr>
            <a:r>
              <a:rPr lang="en-US" sz="258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587" dirty="0"/>
          </a:p>
        </p:txBody>
      </p:sp>
      <p:sp>
        <p:nvSpPr>
          <p:cNvPr id="8" name="Text 4"/>
          <p:cNvSpPr/>
          <p:nvPr/>
        </p:nvSpPr>
        <p:spPr>
          <a:xfrm>
            <a:off x="1663184" y="5089684"/>
            <a:ext cx="3336846" cy="684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95"/>
              </a:lnSpc>
              <a:buNone/>
            </a:pPr>
            <a:r>
              <a:rPr lang="en-US" sz="215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bellezza della vulnerabilità</a:t>
            </a:r>
            <a:endParaRPr lang="en-US" sz="2156" dirty="0"/>
          </a:p>
        </p:txBody>
      </p:sp>
      <p:sp>
        <p:nvSpPr>
          <p:cNvPr id="9" name="Text 5"/>
          <p:cNvSpPr/>
          <p:nvPr/>
        </p:nvSpPr>
        <p:spPr>
          <a:xfrm>
            <a:off x="1663184" y="5922050"/>
            <a:ext cx="3336846" cy="15773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05"/>
              </a:lnSpc>
              <a:buNone/>
            </a:pPr>
            <a:r>
              <a:rPr lang="en-US" sz="194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di D'Avenia celebra la vulnerabilità come una qualità umana profonda e autentica.</a:t>
            </a:r>
            <a:endParaRPr lang="en-US" sz="1940" dirty="0"/>
          </a:p>
        </p:txBody>
      </p:sp>
      <p:sp>
        <p:nvSpPr>
          <p:cNvPr id="10" name="Shape 6"/>
          <p:cNvSpPr/>
          <p:nvPr/>
        </p:nvSpPr>
        <p:spPr>
          <a:xfrm>
            <a:off x="5246370" y="5089684"/>
            <a:ext cx="554355" cy="554355"/>
          </a:xfrm>
          <a:prstGeom prst="roundRect">
            <a:avLst>
              <a:gd name="adj" fmla="val 18671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1" name="Text 7"/>
          <p:cNvSpPr/>
          <p:nvPr/>
        </p:nvSpPr>
        <p:spPr>
          <a:xfrm>
            <a:off x="5434132" y="5202555"/>
            <a:ext cx="178713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7"/>
              </a:lnSpc>
              <a:buNone/>
            </a:pPr>
            <a:r>
              <a:rPr lang="en-US" sz="258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587" dirty="0"/>
          </a:p>
        </p:txBody>
      </p:sp>
      <p:sp>
        <p:nvSpPr>
          <p:cNvPr id="12" name="Text 8"/>
          <p:cNvSpPr/>
          <p:nvPr/>
        </p:nvSpPr>
        <p:spPr>
          <a:xfrm>
            <a:off x="6047065" y="5089684"/>
            <a:ext cx="2738080" cy="342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95"/>
              </a:lnSpc>
              <a:buNone/>
            </a:pPr>
            <a:r>
              <a:rPr lang="en-US" sz="215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forza interiore</a:t>
            </a:r>
            <a:endParaRPr lang="en-US" sz="2156" dirty="0"/>
          </a:p>
        </p:txBody>
      </p:sp>
      <p:sp>
        <p:nvSpPr>
          <p:cNvPr id="13" name="Text 9"/>
          <p:cNvSpPr/>
          <p:nvPr/>
        </p:nvSpPr>
        <p:spPr>
          <a:xfrm>
            <a:off x="6047065" y="5579745"/>
            <a:ext cx="3336846" cy="1183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05"/>
              </a:lnSpc>
              <a:buNone/>
            </a:pPr>
            <a:r>
              <a:rPr lang="en-US" sz="194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personaggi trovano la loro forza proprio nel riconoscere e abbracciare la propria fragilità.</a:t>
            </a:r>
            <a:endParaRPr lang="en-US" sz="1940" dirty="0"/>
          </a:p>
        </p:txBody>
      </p:sp>
      <p:sp>
        <p:nvSpPr>
          <p:cNvPr id="14" name="Shape 10"/>
          <p:cNvSpPr/>
          <p:nvPr/>
        </p:nvSpPr>
        <p:spPr>
          <a:xfrm>
            <a:off x="9630251" y="5089684"/>
            <a:ext cx="554355" cy="554355"/>
          </a:xfrm>
          <a:prstGeom prst="roundRect">
            <a:avLst>
              <a:gd name="adj" fmla="val 18671"/>
            </a:avLst>
          </a:prstGeom>
          <a:solidFill>
            <a:srgbClr val="790709"/>
          </a:solidFill>
          <a:ln w="1524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5" name="Text 11"/>
          <p:cNvSpPr/>
          <p:nvPr/>
        </p:nvSpPr>
        <p:spPr>
          <a:xfrm>
            <a:off x="9821347" y="5202555"/>
            <a:ext cx="172164" cy="328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87"/>
              </a:lnSpc>
              <a:buNone/>
            </a:pPr>
            <a:r>
              <a:rPr lang="en-US" sz="258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587" dirty="0"/>
          </a:p>
        </p:txBody>
      </p:sp>
      <p:sp>
        <p:nvSpPr>
          <p:cNvPr id="16" name="Text 12"/>
          <p:cNvSpPr/>
          <p:nvPr/>
        </p:nvSpPr>
        <p:spPr>
          <a:xfrm>
            <a:off x="10430947" y="5089684"/>
            <a:ext cx="3006685" cy="342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95"/>
              </a:lnSpc>
              <a:buNone/>
            </a:pPr>
            <a:r>
              <a:rPr lang="en-US" sz="2156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Accettare le imperfezioni</a:t>
            </a:r>
            <a:endParaRPr lang="en-US" sz="2156" dirty="0"/>
          </a:p>
        </p:txBody>
      </p:sp>
      <p:sp>
        <p:nvSpPr>
          <p:cNvPr id="17" name="Text 13"/>
          <p:cNvSpPr/>
          <p:nvPr/>
        </p:nvSpPr>
        <p:spPr>
          <a:xfrm>
            <a:off x="10430947" y="5579745"/>
            <a:ext cx="3336846" cy="1971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05"/>
              </a:lnSpc>
              <a:buNone/>
            </a:pPr>
            <a:r>
              <a:rPr lang="en-US" sz="194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Il romanzo incoraggia i lettori a non temere le proprie debolezze, ma ad accettarle come parte integrante della condizione umana.</a:t>
            </a:r>
            <a:endParaRPr lang="en-US" sz="1940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0789" y="836295"/>
            <a:ext cx="6115407" cy="6542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2"/>
              </a:lnSpc>
              <a:buNone/>
            </a:pPr>
            <a:r>
              <a:rPr lang="en-US" sz="4122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Connessioni e temi comuni</a:t>
            </a:r>
            <a:endParaRPr lang="en-US" sz="4122" dirty="0"/>
          </a:p>
        </p:txBody>
      </p:sp>
      <p:sp>
        <p:nvSpPr>
          <p:cNvPr id="6" name="Shape 2"/>
          <p:cNvSpPr/>
          <p:nvPr/>
        </p:nvSpPr>
        <p:spPr>
          <a:xfrm>
            <a:off x="6399074" y="2108716"/>
            <a:ext cx="529947" cy="529947"/>
          </a:xfrm>
          <a:prstGeom prst="roundRect">
            <a:avLst>
              <a:gd name="adj" fmla="val 18668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7" name="Text 3"/>
          <p:cNvSpPr/>
          <p:nvPr/>
        </p:nvSpPr>
        <p:spPr>
          <a:xfrm>
            <a:off x="6608743" y="2216587"/>
            <a:ext cx="110609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3"/>
              </a:lnSpc>
              <a:buNone/>
            </a:pPr>
            <a:r>
              <a:rPr lang="en-US" sz="2473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473" dirty="0"/>
          </a:p>
        </p:txBody>
      </p:sp>
      <p:sp>
        <p:nvSpPr>
          <p:cNvPr id="8" name="Text 4"/>
          <p:cNvSpPr/>
          <p:nvPr/>
        </p:nvSpPr>
        <p:spPr>
          <a:xfrm>
            <a:off x="7959447" y="2079308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6"/>
              </a:lnSpc>
              <a:buNone/>
            </a:pPr>
            <a:r>
              <a:rPr lang="en-US" sz="206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Identità</a:t>
            </a:r>
            <a:endParaRPr lang="en-US" sz="2061" dirty="0"/>
          </a:p>
        </p:txBody>
      </p:sp>
      <p:sp>
        <p:nvSpPr>
          <p:cNvPr id="9" name="Text 5"/>
          <p:cNvSpPr/>
          <p:nvPr/>
        </p:nvSpPr>
        <p:spPr>
          <a:xfrm>
            <a:off x="7959447" y="2547699"/>
            <a:ext cx="5846564" cy="753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68"/>
              </a:lnSpc>
              <a:buNone/>
            </a:pPr>
            <a:r>
              <a:rPr lang="en-US" sz="185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tre romanzi esplorano il tema della formazione dell'identità e della sua fluidità.</a:t>
            </a:r>
            <a:endParaRPr lang="en-US" sz="1855" dirty="0"/>
          </a:p>
        </p:txBody>
      </p:sp>
      <p:sp>
        <p:nvSpPr>
          <p:cNvPr id="10" name="Shape 6"/>
          <p:cNvSpPr/>
          <p:nvPr/>
        </p:nvSpPr>
        <p:spPr>
          <a:xfrm>
            <a:off x="6399074" y="4037052"/>
            <a:ext cx="529947" cy="529947"/>
          </a:xfrm>
          <a:prstGeom prst="roundRect">
            <a:avLst>
              <a:gd name="adj" fmla="val 18668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1" name="Text 7"/>
          <p:cNvSpPr/>
          <p:nvPr/>
        </p:nvSpPr>
        <p:spPr>
          <a:xfrm>
            <a:off x="6578620" y="4144923"/>
            <a:ext cx="170855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3"/>
              </a:lnSpc>
              <a:buNone/>
            </a:pPr>
            <a:r>
              <a:rPr lang="en-US" sz="2473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473" dirty="0"/>
          </a:p>
        </p:txBody>
      </p:sp>
      <p:sp>
        <p:nvSpPr>
          <p:cNvPr id="12" name="Text 8"/>
          <p:cNvSpPr/>
          <p:nvPr/>
        </p:nvSpPr>
        <p:spPr>
          <a:xfrm>
            <a:off x="7959447" y="4007644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6"/>
              </a:lnSpc>
              <a:buNone/>
            </a:pPr>
            <a:r>
              <a:rPr lang="en-US" sz="206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Comunità</a:t>
            </a:r>
            <a:endParaRPr lang="en-US" sz="2061" dirty="0"/>
          </a:p>
        </p:txBody>
      </p:sp>
      <p:sp>
        <p:nvSpPr>
          <p:cNvPr id="13" name="Text 9"/>
          <p:cNvSpPr/>
          <p:nvPr/>
        </p:nvSpPr>
        <p:spPr>
          <a:xfrm>
            <a:off x="7959447" y="4476036"/>
            <a:ext cx="5846564" cy="753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68"/>
              </a:lnSpc>
              <a:buNone/>
            </a:pPr>
            <a:r>
              <a:rPr lang="en-US" sz="185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protagonisti cercano di trovare il loro posto all'interno di una comunità e di costruire legami significativi.</a:t>
            </a:r>
            <a:endParaRPr lang="en-US" sz="1855" dirty="0"/>
          </a:p>
        </p:txBody>
      </p:sp>
      <p:sp>
        <p:nvSpPr>
          <p:cNvPr id="14" name="Shape 10"/>
          <p:cNvSpPr/>
          <p:nvPr/>
        </p:nvSpPr>
        <p:spPr>
          <a:xfrm>
            <a:off x="6399074" y="5965388"/>
            <a:ext cx="529947" cy="529947"/>
          </a:xfrm>
          <a:prstGeom prst="roundRect">
            <a:avLst>
              <a:gd name="adj" fmla="val 18668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15" name="Text 11"/>
          <p:cNvSpPr/>
          <p:nvPr/>
        </p:nvSpPr>
        <p:spPr>
          <a:xfrm>
            <a:off x="6581715" y="6073259"/>
            <a:ext cx="164544" cy="3140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3"/>
              </a:lnSpc>
              <a:buNone/>
            </a:pPr>
            <a:r>
              <a:rPr lang="en-US" sz="2473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473" dirty="0"/>
          </a:p>
        </p:txBody>
      </p:sp>
      <p:sp>
        <p:nvSpPr>
          <p:cNvPr id="16" name="Text 12"/>
          <p:cNvSpPr/>
          <p:nvPr/>
        </p:nvSpPr>
        <p:spPr>
          <a:xfrm>
            <a:off x="7959447" y="5935980"/>
            <a:ext cx="2617113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6"/>
              </a:lnSpc>
              <a:buNone/>
            </a:pPr>
            <a:r>
              <a:rPr lang="en-US" sz="206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Vulnerabilità</a:t>
            </a:r>
            <a:endParaRPr lang="en-US" sz="2061" dirty="0"/>
          </a:p>
        </p:txBody>
      </p:sp>
      <p:sp>
        <p:nvSpPr>
          <p:cNvPr id="17" name="Text 13"/>
          <p:cNvSpPr/>
          <p:nvPr/>
        </p:nvSpPr>
        <p:spPr>
          <a:xfrm>
            <a:off x="7959447" y="6404372"/>
            <a:ext cx="5846564" cy="753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68"/>
              </a:lnSpc>
              <a:buNone/>
            </a:pPr>
            <a:r>
              <a:rPr lang="en-US" sz="1855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romanzi celebrano la forza che si trova nell'accettare e abbracciare la propria fragilità umana.</a:t>
            </a:r>
            <a:endParaRPr lang="en-US" sz="1855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4581" y="1013936"/>
            <a:ext cx="4915376" cy="5461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01"/>
              </a:lnSpc>
              <a:buNone/>
            </a:pPr>
            <a:r>
              <a:rPr lang="en-US" sz="344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L'impatto della letteratura</a:t>
            </a:r>
            <a:endParaRPr lang="en-US" sz="3441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1" y="1854994"/>
            <a:ext cx="491490" cy="49149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74581" y="2543056"/>
            <a:ext cx="2184797" cy="273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2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Riflessione</a:t>
            </a:r>
            <a:endParaRPr lang="en-US" sz="1720" dirty="0"/>
          </a:p>
        </p:txBody>
      </p:sp>
      <p:sp>
        <p:nvSpPr>
          <p:cNvPr id="8" name="Text 3"/>
          <p:cNvSpPr/>
          <p:nvPr/>
        </p:nvSpPr>
        <p:spPr>
          <a:xfrm>
            <a:off x="6174581" y="2933938"/>
            <a:ext cx="7767637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7"/>
              </a:lnSpc>
              <a:buNone/>
            </a:pPr>
            <a:r>
              <a:rPr lang="en-US" sz="1548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romanzi ci spingono a riflettere su questioni fondamentali dell'esistenza umana.</a:t>
            </a:r>
            <a:endParaRPr lang="en-US" sz="1548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1" y="3838456"/>
            <a:ext cx="491490" cy="4914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74581" y="4526518"/>
            <a:ext cx="2184797" cy="273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2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Empatia</a:t>
            </a:r>
            <a:endParaRPr lang="en-US" sz="1720" dirty="0"/>
          </a:p>
        </p:txBody>
      </p:sp>
      <p:sp>
        <p:nvSpPr>
          <p:cNvPr id="11" name="Text 5"/>
          <p:cNvSpPr/>
          <p:nvPr/>
        </p:nvSpPr>
        <p:spPr>
          <a:xfrm>
            <a:off x="6174581" y="4917400"/>
            <a:ext cx="7767637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7"/>
              </a:lnSpc>
              <a:buNone/>
            </a:pPr>
            <a:r>
              <a:rPr lang="en-US" sz="1548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Ci aiutano a comprendere e immedesimarci nelle esperienze di personaggi diversi da noi.</a:t>
            </a:r>
            <a:endParaRPr lang="en-US" sz="1548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1" y="5821918"/>
            <a:ext cx="491490" cy="49149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174581" y="6509980"/>
            <a:ext cx="2184797" cy="273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2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Crescita</a:t>
            </a:r>
            <a:endParaRPr lang="en-US" sz="1720" dirty="0"/>
          </a:p>
        </p:txBody>
      </p:sp>
      <p:sp>
        <p:nvSpPr>
          <p:cNvPr id="14" name="Text 7"/>
          <p:cNvSpPr/>
          <p:nvPr/>
        </p:nvSpPr>
        <p:spPr>
          <a:xfrm>
            <a:off x="6174581" y="6900863"/>
            <a:ext cx="7767637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7"/>
              </a:lnSpc>
              <a:buNone/>
            </a:pPr>
            <a:r>
              <a:rPr lang="en-US" sz="1548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Ci offrono spunti per la nostra crescita personale e la nostra trasformazione.</a:t>
            </a:r>
            <a:endParaRPr lang="en-US" sz="1548" dirty="0"/>
          </a:p>
        </p:txBody>
      </p:sp>
      <p:pic>
        <p:nvPicPr>
          <p:cNvPr id="15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460308"/>
            <a:ext cx="5486400" cy="685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20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Conclusioni</a:t>
            </a:r>
            <a:endParaRPr lang="en-US" sz="4320" dirty="0"/>
          </a:p>
        </p:txBody>
      </p:sp>
      <p:sp>
        <p:nvSpPr>
          <p:cNvPr id="6" name="Text 2"/>
          <p:cNvSpPr/>
          <p:nvPr/>
        </p:nvSpPr>
        <p:spPr>
          <a:xfrm>
            <a:off x="864037" y="351639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Questi tre romanzi ci invitano a esplorare le profondità dell'esperienza umana, a trovare forza nella vulnerabilità e a costruire connessioni significative all'interno delle nostre comunità.</a:t>
            </a:r>
            <a:endParaRPr lang="en-US" sz="1944" dirty="0"/>
          </a:p>
        </p:txBody>
      </p:sp>
      <p:sp>
        <p:nvSpPr>
          <p:cNvPr id="7" name="Text 3"/>
          <p:cNvSpPr/>
          <p:nvPr/>
        </p:nvSpPr>
        <p:spPr>
          <a:xfrm>
            <a:off x="864037" y="4979194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letteratura ha il potere di cambiare la nostra prospettiva e di arricchire la nostra vita interiore.</a:t>
            </a:r>
            <a:endParaRPr lang="en-US" sz="1944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432</Words>
  <Application>Microsoft Office PowerPoint</Application>
  <PresentationFormat>Personalizzato</PresentationFormat>
  <Paragraphs>53</Paragraphs>
  <Slides>7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Barlow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Lorenzo Bertinelli</cp:lastModifiedBy>
  <cp:revision>1</cp:revision>
  <dcterms:created xsi:type="dcterms:W3CDTF">2024-07-30T16:46:33Z</dcterms:created>
  <dcterms:modified xsi:type="dcterms:W3CDTF">2024-09-16T13:36:30Z</dcterms:modified>
</cp:coreProperties>
</file>